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Abril Fatface" charset="1" panose="02000503000000020003"/>
      <p:regular r:id="rId31"/>
    </p:embeddedFont>
    <p:embeddedFont>
      <p:font typeface="Roboto" charset="1" panose="02000000000000000000"/>
      <p:regular r:id="rId32"/>
    </p:embeddedFont>
    <p:embeddedFont>
      <p:font typeface="Roboto Bold" charset="1" panose="0200000000000000000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00292" y="3142570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2" y="0"/>
                </a:lnTo>
                <a:lnTo>
                  <a:pt x="3630502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14122" y="3748514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5" y="0"/>
                </a:lnTo>
                <a:lnTo>
                  <a:pt x="2837585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00300" y="4910063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2014" y="92946"/>
            <a:ext cx="3276572" cy="1965943"/>
          </a:xfrm>
          <a:custGeom>
            <a:avLst/>
            <a:gdLst/>
            <a:ahLst/>
            <a:cxnLst/>
            <a:rect r="r" b="b" t="t" l="l"/>
            <a:pathLst>
              <a:path h="1965943" w="3276572">
                <a:moveTo>
                  <a:pt x="0" y="0"/>
                </a:moveTo>
                <a:lnTo>
                  <a:pt x="3276572" y="0"/>
                </a:lnTo>
                <a:lnTo>
                  <a:pt x="3276572" y="1965944"/>
                </a:lnTo>
                <a:lnTo>
                  <a:pt x="0" y="19659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295">
            <a:off x="14325897" y="7236881"/>
            <a:ext cx="1496335" cy="1776065"/>
          </a:xfrm>
          <a:custGeom>
            <a:avLst/>
            <a:gdLst/>
            <a:ahLst/>
            <a:cxnLst/>
            <a:rect r="r" b="b" t="t" l="l"/>
            <a:pathLst>
              <a:path h="1776065" w="1496335">
                <a:moveTo>
                  <a:pt x="0" y="0"/>
                </a:moveTo>
                <a:lnTo>
                  <a:pt x="1496335" y="0"/>
                </a:lnTo>
                <a:lnTo>
                  <a:pt x="1496335" y="1776065"/>
                </a:lnTo>
                <a:lnTo>
                  <a:pt x="0" y="17760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40197" y="7516022"/>
            <a:ext cx="3847803" cy="2651486"/>
          </a:xfrm>
          <a:custGeom>
            <a:avLst/>
            <a:gdLst/>
            <a:ahLst/>
            <a:cxnLst/>
            <a:rect r="r" b="b" t="t" l="l"/>
            <a:pathLst>
              <a:path h="2651486" w="3847803">
                <a:moveTo>
                  <a:pt x="0" y="0"/>
                </a:moveTo>
                <a:lnTo>
                  <a:pt x="3847803" y="0"/>
                </a:lnTo>
                <a:lnTo>
                  <a:pt x="3847803" y="2651486"/>
                </a:lnTo>
                <a:lnTo>
                  <a:pt x="0" y="26514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584486" y="4491440"/>
            <a:ext cx="13119028" cy="771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6267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MENGUJI HIPOTESIS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68780" y="158535"/>
            <a:ext cx="7090520" cy="9969929"/>
          </a:xfrm>
          <a:custGeom>
            <a:avLst/>
            <a:gdLst/>
            <a:ahLst/>
            <a:cxnLst/>
            <a:rect r="r" b="b" t="t" l="l"/>
            <a:pathLst>
              <a:path h="9969929" w="7090520">
                <a:moveTo>
                  <a:pt x="0" y="0"/>
                </a:moveTo>
                <a:lnTo>
                  <a:pt x="7090520" y="0"/>
                </a:lnTo>
                <a:lnTo>
                  <a:pt x="7090520" y="9969930"/>
                </a:lnTo>
                <a:lnTo>
                  <a:pt x="0" y="9969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28" t="0" r="-1947" b="-32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405677"/>
            <a:ext cx="8912649" cy="2376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Apakah kamu sudah memahami apa yang ingin kamu uji?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88173"/>
          </a:xfrm>
          <a:custGeom>
            <a:avLst/>
            <a:gdLst/>
            <a:ahLst/>
            <a:cxnLst/>
            <a:rect r="r" b="b" t="t" l="l"/>
            <a:pathLst>
              <a:path h="10388173" w="18288000">
                <a:moveTo>
                  <a:pt x="0" y="0"/>
                </a:moveTo>
                <a:lnTo>
                  <a:pt x="18288000" y="0"/>
                </a:lnTo>
                <a:lnTo>
                  <a:pt x="18288000" y="10388173"/>
                </a:lnTo>
                <a:lnTo>
                  <a:pt x="0" y="10388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14" t="0" r="-5894" b="-16550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33149" y="7637719"/>
            <a:ext cx="15526151" cy="126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840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Mahasiswa membutuhkan sertifikasi untuk meningkatkan peluang kerja menjadi seorang akuntan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283442" y="2142103"/>
            <a:ext cx="5022365" cy="843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1"/>
              </a:lnSpc>
            </a:pPr>
            <a:r>
              <a:rPr lang="en-US" sz="3211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Kebutuhan pada platform sertifikasi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283442" y="3580422"/>
            <a:ext cx="7149522" cy="83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3168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Siapa yang bertanggung jawab untuk uji coba ini?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960630"/>
            <a:ext cx="18288000" cy="5464471"/>
          </a:xfrm>
          <a:custGeom>
            <a:avLst/>
            <a:gdLst/>
            <a:ahLst/>
            <a:cxnLst/>
            <a:rect r="r" b="b" t="t" l="l"/>
            <a:pathLst>
              <a:path h="5464471" w="18288000">
                <a:moveTo>
                  <a:pt x="0" y="0"/>
                </a:moveTo>
                <a:lnTo>
                  <a:pt x="18288000" y="0"/>
                </a:lnTo>
                <a:lnTo>
                  <a:pt x="18288000" y="5464470"/>
                </a:lnTo>
                <a:lnTo>
                  <a:pt x="0" y="54644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44" t="-278400" r="-2675" b="-11098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06049" y="2998698"/>
            <a:ext cx="11153251" cy="3337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38465" indent="-469233" lvl="1">
              <a:lnSpc>
                <a:spcPts val="5259"/>
              </a:lnSpc>
              <a:buFont typeface="Arial"/>
              <a:buChar char="•"/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Jumlah yang menyatakan bahwa sertifikasi penting untuk menjadi akuntan</a:t>
            </a:r>
          </a:p>
          <a:p>
            <a:pPr algn="l" marL="938465" indent="-469233" lvl="1">
              <a:lnSpc>
                <a:spcPts val="5259"/>
              </a:lnSpc>
              <a:buFont typeface="Arial"/>
              <a:buChar char="•"/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dan dapat menyebutkan jenis sertifikasi yang relevan dibutuhkan</a:t>
            </a:r>
          </a:p>
          <a:p>
            <a:pPr algn="l">
              <a:lnSpc>
                <a:spcPts val="52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074324"/>
            <a:ext cx="18288000" cy="6138351"/>
          </a:xfrm>
          <a:custGeom>
            <a:avLst/>
            <a:gdLst/>
            <a:ahLst/>
            <a:cxnLst/>
            <a:rect r="r" b="b" t="t" l="l"/>
            <a:pathLst>
              <a:path h="6138351" w="18288000">
                <a:moveTo>
                  <a:pt x="0" y="0"/>
                </a:moveTo>
                <a:lnTo>
                  <a:pt x="18288000" y="0"/>
                </a:lnTo>
                <a:lnTo>
                  <a:pt x="18288000" y="6138352"/>
                </a:lnTo>
                <a:lnTo>
                  <a:pt x="0" y="6138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45" t="-328216" r="0" b="-9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06049" y="3084423"/>
            <a:ext cx="11153251" cy="3866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6"/>
              </a:lnSpc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Minimal 70% responden:</a:t>
            </a:r>
          </a:p>
          <a:p>
            <a:pPr algn="l" marL="938465" indent="-469233" lvl="1">
              <a:lnSpc>
                <a:spcPts val="4346"/>
              </a:lnSpc>
              <a:buFont typeface="Arial"/>
              <a:buChar char="•"/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menyatakan sertifikasi kemampuan dapat mempermudah mereka menjadi akuntan</a:t>
            </a:r>
          </a:p>
          <a:p>
            <a:pPr algn="l" marL="938465" indent="-469233" lvl="1">
              <a:lnSpc>
                <a:spcPts val="4346"/>
              </a:lnSpc>
              <a:buFont typeface="Arial"/>
              <a:buChar char="•"/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menyebutkan jenis sertifikasi yang sama di bidang akuntan</a:t>
            </a:r>
          </a:p>
          <a:p>
            <a:pPr algn="l">
              <a:lnSpc>
                <a:spcPts val="4346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8100" y="4068579"/>
            <a:ext cx="15185253" cy="1456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Bagaimana kita bisa mengetahui apakah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Mahasiswa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benar membutuhkan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982" r="-1283" b="-9982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8100" y="4068579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Semua harus dibuktikan dengan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DATA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668100" y="4915574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Bukan sebuah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OPINI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215061"/>
            <a:ext cx="16002000" cy="10498481"/>
          </a:xfrm>
          <a:custGeom>
            <a:avLst/>
            <a:gdLst/>
            <a:ahLst/>
            <a:cxnLst/>
            <a:rect r="r" b="b" t="t" l="l"/>
            <a:pathLst>
              <a:path h="10498481" w="16002000">
                <a:moveTo>
                  <a:pt x="0" y="0"/>
                </a:moveTo>
                <a:lnTo>
                  <a:pt x="16002000" y="0"/>
                </a:lnTo>
                <a:lnTo>
                  <a:pt x="16002000" y="10498480"/>
                </a:lnTo>
                <a:lnTo>
                  <a:pt x="0" y="104984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158" r="0" b="-7158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47143" y="1994256"/>
            <a:ext cx="8593715" cy="3673813"/>
          </a:xfrm>
          <a:custGeom>
            <a:avLst/>
            <a:gdLst/>
            <a:ahLst/>
            <a:cxnLst/>
            <a:rect r="r" b="b" t="t" l="l"/>
            <a:pathLst>
              <a:path h="3673813" w="8593715">
                <a:moveTo>
                  <a:pt x="0" y="0"/>
                </a:moveTo>
                <a:lnTo>
                  <a:pt x="8593714" y="0"/>
                </a:lnTo>
                <a:lnTo>
                  <a:pt x="8593714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1816822"/>
            <a:chOff x="0" y="0"/>
            <a:chExt cx="20943902" cy="24224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1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Kamu butuh sertifikasi tidak?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72298" y="2112816"/>
            <a:ext cx="4543405" cy="3673813"/>
          </a:xfrm>
          <a:custGeom>
            <a:avLst/>
            <a:gdLst/>
            <a:ahLst/>
            <a:cxnLst/>
            <a:rect r="r" b="b" t="t" l="l"/>
            <a:pathLst>
              <a:path h="3673813" w="4543405">
                <a:moveTo>
                  <a:pt x="0" y="0"/>
                </a:moveTo>
                <a:lnTo>
                  <a:pt x="4543404" y="0"/>
                </a:lnTo>
                <a:lnTo>
                  <a:pt x="4543404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147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1816822"/>
            <a:chOff x="0" y="0"/>
            <a:chExt cx="20943902" cy="24224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1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Kamu butuh sertifikasi tidak?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53337" y="415302"/>
            <a:ext cx="15185253" cy="1693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STEP 1 : Bangun pertanyaan dimulai dari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CONTEXT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51374" y="3873121"/>
            <a:ext cx="15185253" cy="2531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9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Mengenal responden, memahami lingkungan mereka, membangun kenyamanan dalam komunikasi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5571" y="1994256"/>
            <a:ext cx="4296857" cy="3673813"/>
          </a:xfrm>
          <a:custGeom>
            <a:avLst/>
            <a:gdLst/>
            <a:ahLst/>
            <a:cxnLst/>
            <a:rect r="r" b="b" t="t" l="l"/>
            <a:pathLst>
              <a:path h="3673813" w="4296857">
                <a:moveTo>
                  <a:pt x="0" y="0"/>
                </a:moveTo>
                <a:lnTo>
                  <a:pt x="4296858" y="0"/>
                </a:lnTo>
                <a:lnTo>
                  <a:pt x="4296858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0000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1816822"/>
            <a:chOff x="0" y="0"/>
            <a:chExt cx="20943902" cy="24224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1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Kamu semester berapa?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5571" y="1994256"/>
            <a:ext cx="4296857" cy="3673813"/>
          </a:xfrm>
          <a:custGeom>
            <a:avLst/>
            <a:gdLst/>
            <a:ahLst/>
            <a:cxnLst/>
            <a:rect r="r" b="b" t="t" l="l"/>
            <a:pathLst>
              <a:path h="3673813" w="4296857">
                <a:moveTo>
                  <a:pt x="0" y="0"/>
                </a:moveTo>
                <a:lnTo>
                  <a:pt x="4296858" y="0"/>
                </a:lnTo>
                <a:lnTo>
                  <a:pt x="4296858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0000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1816822"/>
            <a:chOff x="0" y="0"/>
            <a:chExt cx="20943902" cy="24224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2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Kegiatan kamu sehari-hari apa?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53337" y="415302"/>
            <a:ext cx="15185253" cy="85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STEP 2 : Kenali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BEHAVIOR 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dari responden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51374" y="3873121"/>
            <a:ext cx="15185253" cy="1693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9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Mengetahui apa yang benar-benar dilakukan oleh responden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5571" y="1994256"/>
            <a:ext cx="4296857" cy="3673813"/>
          </a:xfrm>
          <a:custGeom>
            <a:avLst/>
            <a:gdLst/>
            <a:ahLst/>
            <a:cxnLst/>
            <a:rect r="r" b="b" t="t" l="l"/>
            <a:pathLst>
              <a:path h="3673813" w="4296857">
                <a:moveTo>
                  <a:pt x="0" y="0"/>
                </a:moveTo>
                <a:lnTo>
                  <a:pt x="4296858" y="0"/>
                </a:lnTo>
                <a:lnTo>
                  <a:pt x="4296858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0000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2521672"/>
            <a:chOff x="0" y="0"/>
            <a:chExt cx="20943902" cy="33622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1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19738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Apa yang kamu lakukan untuk persiapan karier?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5571" y="1994256"/>
            <a:ext cx="4296857" cy="3673813"/>
          </a:xfrm>
          <a:custGeom>
            <a:avLst/>
            <a:gdLst/>
            <a:ahLst/>
            <a:cxnLst/>
            <a:rect r="r" b="b" t="t" l="l"/>
            <a:pathLst>
              <a:path h="3673813" w="4296857">
                <a:moveTo>
                  <a:pt x="0" y="0"/>
                </a:moveTo>
                <a:lnTo>
                  <a:pt x="4296858" y="0"/>
                </a:lnTo>
                <a:lnTo>
                  <a:pt x="4296858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0000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2521672"/>
            <a:chOff x="0" y="0"/>
            <a:chExt cx="20943902" cy="33622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2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19738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Bagaimana cara kamu mempersiapkan diri untuk mencapai karier yang kamu inginkan?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53337" y="415302"/>
            <a:ext cx="15185253" cy="85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STEP 3 : Pahami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PROBLEM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si responden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51374" y="3873121"/>
            <a:ext cx="15185253" cy="1693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9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Mengidentifikasi kesulitan yang benar-benar dirasakan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5571" y="1994256"/>
            <a:ext cx="4296857" cy="3673813"/>
          </a:xfrm>
          <a:custGeom>
            <a:avLst/>
            <a:gdLst/>
            <a:ahLst/>
            <a:cxnLst/>
            <a:rect r="r" b="b" t="t" l="l"/>
            <a:pathLst>
              <a:path h="3673813" w="4296857">
                <a:moveTo>
                  <a:pt x="0" y="0"/>
                </a:moveTo>
                <a:lnTo>
                  <a:pt x="4296858" y="0"/>
                </a:lnTo>
                <a:lnTo>
                  <a:pt x="4296858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0000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3226522"/>
            <a:chOff x="0" y="0"/>
            <a:chExt cx="20943902" cy="43020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1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29136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Dalam persiapan tersebut, adakah materi yang kamu rasa sulit untuk dimengerti dan ingin kamu pelajari?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5571" y="1994256"/>
            <a:ext cx="4296857" cy="3673813"/>
          </a:xfrm>
          <a:custGeom>
            <a:avLst/>
            <a:gdLst/>
            <a:ahLst/>
            <a:cxnLst/>
            <a:rect r="r" b="b" t="t" l="l"/>
            <a:pathLst>
              <a:path h="3673813" w="4296857">
                <a:moveTo>
                  <a:pt x="0" y="0"/>
                </a:moveTo>
                <a:lnTo>
                  <a:pt x="4296858" y="0"/>
                </a:lnTo>
                <a:lnTo>
                  <a:pt x="4296858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0000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2521672"/>
            <a:chOff x="0" y="0"/>
            <a:chExt cx="20943902" cy="33622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2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19738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Materi apa yang kamu rasa sangat sulit untuk dipelajari?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53337" y="415302"/>
            <a:ext cx="15185253" cy="85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STEP 4 : Kumpulkan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INSIGHT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dari responden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51374" y="3873121"/>
            <a:ext cx="15185253" cy="1693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9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Memahami alasan terdalam (why) di balik perilaku dan masalah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5571" y="1994256"/>
            <a:ext cx="4296857" cy="3673813"/>
          </a:xfrm>
          <a:custGeom>
            <a:avLst/>
            <a:gdLst/>
            <a:ahLst/>
            <a:cxnLst/>
            <a:rect r="r" b="b" t="t" l="l"/>
            <a:pathLst>
              <a:path h="3673813" w="4296857">
                <a:moveTo>
                  <a:pt x="0" y="0"/>
                </a:moveTo>
                <a:lnTo>
                  <a:pt x="4296858" y="0"/>
                </a:lnTo>
                <a:lnTo>
                  <a:pt x="4296858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0000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2521672"/>
            <a:chOff x="0" y="0"/>
            <a:chExt cx="20943902" cy="33622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1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19738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Adakah alasan penting yang membuat kamu memilih untuk mengikuti sertifikasi?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5571" y="1994256"/>
            <a:ext cx="4296857" cy="3673813"/>
          </a:xfrm>
          <a:custGeom>
            <a:avLst/>
            <a:gdLst/>
            <a:ahLst/>
            <a:cxnLst/>
            <a:rect r="r" b="b" t="t" l="l"/>
            <a:pathLst>
              <a:path h="3673813" w="4296857">
                <a:moveTo>
                  <a:pt x="0" y="0"/>
                </a:moveTo>
                <a:lnTo>
                  <a:pt x="4296858" y="0"/>
                </a:lnTo>
                <a:lnTo>
                  <a:pt x="4296858" y="3673813"/>
                </a:lnTo>
                <a:lnTo>
                  <a:pt x="0" y="3673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0000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60867" y="1123950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CONTOH :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 Akuntan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0037" y="5786629"/>
            <a:ext cx="15707926" cy="2521672"/>
            <a:chOff x="0" y="0"/>
            <a:chExt cx="20943902" cy="336222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95250"/>
              <a:ext cx="20247004" cy="1034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>
                  <a:solidFill>
                    <a:srgbClr val="C35247"/>
                  </a:solidFill>
                  <a:latin typeface="Roboto"/>
                  <a:ea typeface="Roboto"/>
                  <a:cs typeface="Roboto"/>
                  <a:sym typeface="Roboto"/>
                </a:rPr>
                <a:t>PERTANYAAN 2 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696898" y="1388352"/>
              <a:ext cx="20247004" cy="19738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6"/>
                </a:lnSpc>
              </a:pPr>
              <a:r>
                <a:rPr lang="en-US" sz="5596" b="true">
                  <a:solidFill>
                    <a:srgbClr val="C35247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Apa saja manfaat dari sertifikasi yang dapat membantu kamu?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372126"/>
            <a:ext cx="15707926" cy="150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88"/>
              </a:lnSpc>
            </a:pPr>
            <a:r>
              <a:rPr lang="en-US" sz="5788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Jadi, jangan salah dalam membangun pertanyaan kepada responden ya!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72502" y="3116143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1"/>
                </a:lnTo>
                <a:lnTo>
                  <a:pt x="0" y="3630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27953" y="3314773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072510" y="4883635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747502" y="5112802"/>
            <a:ext cx="9366492" cy="1252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0"/>
              </a:lnSpc>
            </a:pPr>
            <a:r>
              <a:rPr lang="en-US" sz="10122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DAHHc8IM91k</dc:identifier>
  <dcterms:modified xsi:type="dcterms:W3CDTF">2011-08-01T06:04:30Z</dcterms:modified>
  <cp:revision>1</cp:revision>
  <dc:title>Salinan dari Testing New Idea</dc:title>
</cp:coreProperties>
</file>